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5" r:id="rId4"/>
  </p:sldMasterIdLst>
  <p:notesMasterIdLst>
    <p:notesMasterId r:id="rId13"/>
  </p:notesMasterIdLst>
  <p:handoutMasterIdLst>
    <p:handoutMasterId r:id="rId14"/>
  </p:handoutMasterIdLst>
  <p:sldIdLst>
    <p:sldId id="303" r:id="rId5"/>
    <p:sldId id="1135" r:id="rId6"/>
    <p:sldId id="2147377738" r:id="rId7"/>
    <p:sldId id="2147377742" r:id="rId8"/>
    <p:sldId id="2147377736" r:id="rId9"/>
    <p:sldId id="2147377746" r:id="rId10"/>
    <p:sldId id="2147377740" r:id="rId11"/>
    <p:sldId id="2147377741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94679" autoAdjust="0"/>
  </p:normalViewPr>
  <p:slideViewPr>
    <p:cSldViewPr snapToGrid="0">
      <p:cViewPr varScale="1">
        <p:scale>
          <a:sx n="78" d="100"/>
          <a:sy n="78" d="100"/>
        </p:scale>
        <p:origin x="48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784" y="3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4188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18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TSG SA Meeting #</a:t>
            </a:r>
            <a:r>
              <a:rPr lang="sv-SE" altLang="en-US" sz="1200" b="1" dirty="0" smtClean="0">
                <a:solidFill>
                  <a:srgbClr val="0000FF"/>
                </a:solidFill>
                <a:latin typeface="Arial "/>
              </a:rPr>
              <a:t>SP-102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solidFill>
                  <a:srgbClr val="0000FF"/>
                </a:solidFill>
                <a:latin typeface="Arial "/>
              </a:rPr>
              <a:t>11 - 15 </a:t>
            </a:r>
            <a:r>
              <a:rPr lang="en-US" altLang="zh-CN" sz="1200" b="1" dirty="0" smtClean="0">
                <a:solidFill>
                  <a:srgbClr val="0000FF"/>
                </a:solidFill>
                <a:latin typeface="Arial "/>
              </a:rPr>
              <a:t>Dec</a:t>
            </a:r>
            <a:r>
              <a:rPr lang="sv-SE" altLang="en-US" sz="1200" b="1" dirty="0" smtClean="0">
                <a:solidFill>
                  <a:srgbClr val="0000FF"/>
                </a:solidFill>
                <a:latin typeface="Arial "/>
              </a:rPr>
              <a:t> </a:t>
            </a:r>
            <a:r>
              <a:rPr lang="sv-SE" altLang="en-US" sz="1200" b="1" kern="1200" dirty="0">
                <a:solidFill>
                  <a:srgbClr val="0000FF"/>
                </a:solidFill>
                <a:latin typeface="Arial "/>
                <a:ea typeface="+mn-ea"/>
                <a:cs typeface="Arial" panose="020B0604020202020204" pitchFamily="34" charset="0"/>
              </a:rPr>
              <a:t>2023, </a:t>
            </a:r>
            <a:r>
              <a:rPr lang="en-GB" altLang="zh-CN" sz="1200" b="1" kern="1200" dirty="0" smtClean="0">
                <a:solidFill>
                  <a:srgbClr val="0000FF"/>
                </a:solidFill>
                <a:latin typeface="Arial "/>
                <a:ea typeface="+mn-ea"/>
                <a:cs typeface="Arial" panose="020B0604020202020204" pitchFamily="34" charset="0"/>
              </a:rPr>
              <a:t>Edinburgh, Scotland</a:t>
            </a:r>
            <a:endParaRPr lang="sv-SE" altLang="en-US" sz="1200" b="1" kern="1200" dirty="0">
              <a:solidFill>
                <a:srgbClr val="0000FF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7472725" y="324481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SP-231359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29530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69248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92601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Rectangle 16">
            <a:extLst>
              <a:ext uri="{FF2B5EF4-FFF2-40B4-BE49-F238E27FC236}">
                <a16:creationId xmlns="" xmlns:a16="http://schemas.microsoft.com/office/drawing/2014/main" id="{1075C39A-F04D-237C-AD3F-FB8F3DD996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</p:spTree>
    <p:extLst>
      <p:ext uri="{BB962C8B-B14F-4D97-AF65-F5344CB8AC3E}">
        <p14:creationId xmlns:p14="http://schemas.microsoft.com/office/powerpoint/2010/main" val="1940256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>
                <a:solidFill>
                  <a:schemeClr val="bg1"/>
                </a:solidFill>
              </a:rPr>
              <a:t>© 3GPP 2012</a:t>
            </a:r>
            <a:endParaRPr lang="en-GB" altLang="en-US" sz="100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034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4376422"/>
            <a:ext cx="6400800" cy="163320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fr-FR" altLang="de-D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ZTE corporation</a:t>
            </a:r>
            <a:endParaRPr lang="fr-FR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753537" y="1834273"/>
            <a:ext cx="916384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Proposal on SA </a:t>
            </a: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Rel-19 </a:t>
            </a:r>
            <a:r>
              <a:rPr lang="en-GB" sz="52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Package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114">
            <a:extLst>
              <a:ext uri="{FF2B5EF4-FFF2-40B4-BE49-F238E27FC236}">
                <a16:creationId xmlns=""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8241" y="1935165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=""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72876" y="198551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524002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=""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15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=""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96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=""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1925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=""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402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=""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17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=""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66567" y="2063751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=""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593263" y="2039940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=""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350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=""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580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=""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54925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=""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00713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=""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5538" y="2039940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=""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26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6163" name="TextBox 86">
            <a:extLst>
              <a:ext uri="{FF2B5EF4-FFF2-40B4-BE49-F238E27FC236}">
                <a16:creationId xmlns=""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701802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TSG#102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=""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TSG#103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=""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8675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TSG#104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=""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8138" y="1701802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TSG#105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=""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640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TSG#106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=""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1701802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TSG#107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=""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1550" y="1701802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TSG#108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=""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2" y="1701802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TSG#109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=""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1563" y="1701802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TSG#110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=""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5127" y="1701802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TSG#111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=""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37738" y="1701802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TSG#112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=""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1465" y="1716090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TSG#99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4686302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7389815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=""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1300" y="1804990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=""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5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=""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2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=""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0527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=""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2" y="1804990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=""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5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=""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7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=""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=""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740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=""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3540" y="1825627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=""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8200" y="1804990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=""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934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=""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090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9883777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=""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90" y="2741375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1000" dirty="0">
              <a:solidFill>
                <a:prstClr val="black"/>
              </a:solidFill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=""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4537076" y="4970213"/>
            <a:ext cx="388143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Stage-3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=""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2944784" y="4409868"/>
            <a:ext cx="338140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Stage-2 </a:t>
            </a:r>
            <a:r>
              <a:rPr lang="fr-FR" sz="800" b="1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Study</a:t>
            </a: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/Work Phase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=""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8281988" y="4963068"/>
            <a:ext cx="742950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b="1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=""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8879" y="2776302"/>
            <a:ext cx="999009" cy="304801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solidFill>
                  <a:prstClr val="black"/>
                </a:solidFill>
                <a:latin typeface="Montserrat" panose="00000500000000000000" pitchFamily="50" charset="0"/>
              </a:rPr>
              <a:t>Rel-19 Content </a:t>
            </a:r>
            <a:r>
              <a:rPr lang="fr-FR" altLang="en-US" sz="700" b="1" dirty="0" err="1">
                <a:solidFill>
                  <a:prstClr val="black"/>
                </a:solidFill>
                <a:latin typeface="Montserrat" panose="00000500000000000000" pitchFamily="50" charset="0"/>
              </a:rPr>
              <a:t>Approval</a:t>
            </a:r>
            <a:endParaRPr lang="fr-FR" altLang="en-US" sz="700" b="1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=""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717" y="2793397"/>
            <a:ext cx="6046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 b="1" dirty="0">
                <a:solidFill>
                  <a:prstClr val="black"/>
                </a:solidFill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 b="1" dirty="0">
                <a:solidFill>
                  <a:prstClr val="black"/>
                </a:solidFill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=""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8675" y="1719265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700">
                <a:solidFill>
                  <a:prstClr val="black"/>
                </a:solidFill>
                <a:latin typeface="Montserrat" panose="00000500000000000000" pitchFamily="2" charset="0"/>
              </a:rPr>
              <a:t>TSG#100</a:t>
            </a:r>
            <a:endParaRPr lang="en-GB" altLang="en-US" sz="40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=""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822452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solidFill>
                  <a:prstClr val="black"/>
                </a:solidFill>
                <a:latin typeface="Montserrat" panose="00000500000000000000" pitchFamily="2" charset="0"/>
              </a:rPr>
              <a:t>June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2427290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000" dirty="0">
                <a:solidFill>
                  <a:prstClr val="white"/>
                </a:solidFill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=""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5841571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=""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2844800" y="2221278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=""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1577977" y="2218103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SA1 Stage-1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1460" y="345565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dirty="0"/>
              <a:t>Rel-19 Content Definition Process (From SA#100)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="" xmlns:a16="http://schemas.microsoft.com/office/drawing/2014/main" id="{DC2172CA-2BF5-9DE6-9DB9-7D67129AA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1838" y="4944424"/>
            <a:ext cx="6334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600" b="1" dirty="0">
                <a:solidFill>
                  <a:prstClr val="black"/>
                </a:solidFill>
                <a:latin typeface="Montserrat" panose="00000500000000000000" pitchFamily="2" charset="0"/>
              </a:rPr>
              <a:t>ASN.1 / Open API</a:t>
            </a: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="" xmlns:a16="http://schemas.microsoft.com/office/drawing/2014/main" id="{9560AE3C-7637-82E6-3FE4-969D2B665A9A}"/>
              </a:ext>
            </a:extLst>
          </p:cNvPr>
          <p:cNvSpPr/>
          <p:nvPr/>
        </p:nvSpPr>
        <p:spPr bwMode="auto">
          <a:xfrm>
            <a:off x="3703638" y="2360247"/>
            <a:ext cx="622301" cy="352685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Stage-1 Freeze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="" xmlns:a16="http://schemas.microsoft.com/office/drawing/2014/main" id="{5D873314-DF5D-D8B3-570E-09DC0CBEDB74}"/>
              </a:ext>
            </a:extLst>
          </p:cNvPr>
          <p:cNvSpPr/>
          <p:nvPr/>
        </p:nvSpPr>
        <p:spPr bwMode="auto">
          <a:xfrm>
            <a:off x="1577977" y="3386780"/>
            <a:ext cx="764703" cy="597641"/>
          </a:xfrm>
          <a:prstGeom prst="wedgeRoundRectCallout">
            <a:avLst>
              <a:gd name="adj1" fmla="val 59395"/>
              <a:gd name="adj2" fmla="val -100595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="" xmlns:a16="http://schemas.microsoft.com/office/drawing/2014/main" id="{69F1A7DF-1A7A-26DC-01C0-EDB50E672FB9}"/>
              </a:ext>
            </a:extLst>
          </p:cNvPr>
          <p:cNvSpPr/>
          <p:nvPr/>
        </p:nvSpPr>
        <p:spPr bwMode="auto">
          <a:xfrm>
            <a:off x="2485554" y="3386780"/>
            <a:ext cx="833891" cy="598259"/>
          </a:xfrm>
          <a:prstGeom prst="wedgeRoundRectCallout">
            <a:avLst>
              <a:gd name="adj1" fmla="val 7775"/>
              <a:gd name="adj2" fmla="val -103478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Selected Rel-19 SID/WID Approval  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="" xmlns:a16="http://schemas.microsoft.com/office/drawing/2014/main" id="{E888E8FF-C006-92F9-2775-DB62F9223E8A}"/>
              </a:ext>
            </a:extLst>
          </p:cNvPr>
          <p:cNvSpPr/>
          <p:nvPr/>
        </p:nvSpPr>
        <p:spPr bwMode="auto">
          <a:xfrm>
            <a:off x="3372984" y="3386780"/>
            <a:ext cx="833891" cy="580796"/>
          </a:xfrm>
          <a:prstGeom prst="wedgeRoundRectCallout">
            <a:avLst>
              <a:gd name="adj1" fmla="val -26226"/>
              <a:gd name="adj2" fmla="val -105731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Rel-19 Final Package Approval  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="" xmlns:a16="http://schemas.microsoft.com/office/drawing/2014/main" id="{362B5600-3BBE-0A29-57B3-C36E2C6CF155}"/>
              </a:ext>
            </a:extLst>
          </p:cNvPr>
          <p:cNvSpPr/>
          <p:nvPr/>
        </p:nvSpPr>
        <p:spPr bwMode="auto">
          <a:xfrm>
            <a:off x="6438900" y="4542728"/>
            <a:ext cx="638177" cy="352685"/>
          </a:xfrm>
          <a:prstGeom prst="wedgeRoundRectCallout">
            <a:avLst>
              <a:gd name="adj1" fmla="val -67449"/>
              <a:gd name="adj2" fmla="val -54946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Stage-2 Freeze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="" xmlns:a16="http://schemas.microsoft.com/office/drawing/2014/main" id="{D81B9598-5E1C-3CFF-49D6-57B82B897EC5}"/>
              </a:ext>
            </a:extLst>
          </p:cNvPr>
          <p:cNvSpPr/>
          <p:nvPr/>
        </p:nvSpPr>
        <p:spPr bwMode="auto">
          <a:xfrm>
            <a:off x="7664452" y="5319585"/>
            <a:ext cx="638177" cy="352685"/>
          </a:xfrm>
          <a:prstGeom prst="wedgeRoundRectCallout">
            <a:avLst>
              <a:gd name="adj1" fmla="val 57464"/>
              <a:gd name="adj2" fmla="val -83754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Stage-3 Freeze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="" xmlns:a16="http://schemas.microsoft.com/office/drawing/2014/main" id="{50D330D1-3616-3EEA-D6FE-9BF649CDB812}"/>
              </a:ext>
            </a:extLst>
          </p:cNvPr>
          <p:cNvSpPr/>
          <p:nvPr/>
        </p:nvSpPr>
        <p:spPr bwMode="auto">
          <a:xfrm>
            <a:off x="9056687" y="5318863"/>
            <a:ext cx="754062" cy="352685"/>
          </a:xfrm>
          <a:prstGeom prst="wedgeRoundRectCallout">
            <a:avLst>
              <a:gd name="adj1" fmla="val -55014"/>
              <a:gd name="adj2" fmla="val -83753"/>
              <a:gd name="adj3" fmla="val 16667"/>
            </a:avLst>
          </a:prstGeom>
          <a:solidFill>
            <a:srgbClr val="B1D25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Rel-19 complete</a:t>
            </a:r>
          </a:p>
        </p:txBody>
      </p:sp>
      <p:sp>
        <p:nvSpPr>
          <p:cNvPr id="19" name="Arrow: Left-Right 18">
            <a:extLst>
              <a:ext uri="{FF2B5EF4-FFF2-40B4-BE49-F238E27FC236}">
                <a16:creationId xmlns="" xmlns:a16="http://schemas.microsoft.com/office/drawing/2014/main" id="{D00A5066-7C6B-4E37-3D69-B78CEF330DE7}"/>
              </a:ext>
            </a:extLst>
          </p:cNvPr>
          <p:cNvSpPr/>
          <p:nvPr/>
        </p:nvSpPr>
        <p:spPr bwMode="auto">
          <a:xfrm>
            <a:off x="2398241" y="4110893"/>
            <a:ext cx="568326" cy="240604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solidFill>
                  <a:prstClr val="black"/>
                </a:solidFill>
                <a:latin typeface="Arial" charset="0"/>
              </a:rPr>
              <a:t>MED</a:t>
            </a:r>
          </a:p>
        </p:txBody>
      </p:sp>
      <p:sp>
        <p:nvSpPr>
          <p:cNvPr id="27" name="Speech Bubble: Rectangle with Corners Rounded 26">
            <a:extLst>
              <a:ext uri="{FF2B5EF4-FFF2-40B4-BE49-F238E27FC236}">
                <a16:creationId xmlns="" xmlns:a16="http://schemas.microsoft.com/office/drawing/2014/main" id="{9721862B-0050-CB01-64F3-BCCCD3FFB69B}"/>
              </a:ext>
            </a:extLst>
          </p:cNvPr>
          <p:cNvSpPr/>
          <p:nvPr/>
        </p:nvSpPr>
        <p:spPr bwMode="auto">
          <a:xfrm>
            <a:off x="1872217" y="4766897"/>
            <a:ext cx="699989" cy="406917"/>
          </a:xfrm>
          <a:prstGeom prst="wedgeRoundRectCallout">
            <a:avLst>
              <a:gd name="adj1" fmla="val 116232"/>
              <a:gd name="adj2" fmla="val -15767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800" b="1" dirty="0">
              <a:solidFill>
                <a:srgbClr val="FF0000"/>
              </a:solidFill>
              <a:latin typeface="Montserrat" panose="00000500000000000000" pitchFamily="2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="" xmlns:a16="http://schemas.microsoft.com/office/drawing/2014/main" id="{6BC6B778-FD1B-083E-016D-49835EB16182}"/>
              </a:ext>
            </a:extLst>
          </p:cNvPr>
          <p:cNvSpPr/>
          <p:nvPr/>
        </p:nvSpPr>
        <p:spPr bwMode="auto">
          <a:xfrm>
            <a:off x="1602155" y="4621985"/>
            <a:ext cx="865276" cy="485609"/>
          </a:xfrm>
          <a:prstGeom prst="wedgeRoundRectCallout">
            <a:avLst>
              <a:gd name="adj1" fmla="val 79680"/>
              <a:gd name="adj2" fmla="val -112669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Moderated Email Discussions </a:t>
            </a:r>
          </a:p>
        </p:txBody>
      </p:sp>
      <p:sp>
        <p:nvSpPr>
          <p:cNvPr id="30" name="Arrow: Left-Right 29">
            <a:extLst>
              <a:ext uri="{FF2B5EF4-FFF2-40B4-BE49-F238E27FC236}">
                <a16:creationId xmlns="" xmlns:a16="http://schemas.microsoft.com/office/drawing/2014/main" id="{1C524DAD-648E-A4A6-9BB1-11232EBF73B8}"/>
              </a:ext>
            </a:extLst>
          </p:cNvPr>
          <p:cNvSpPr/>
          <p:nvPr/>
        </p:nvSpPr>
        <p:spPr bwMode="auto">
          <a:xfrm>
            <a:off x="2972593" y="4105557"/>
            <a:ext cx="568326" cy="240604"/>
          </a:xfrm>
          <a:prstGeom prst="leftRightArrow">
            <a:avLst>
              <a:gd name="adj1" fmla="val 69489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700" b="1" dirty="0">
                <a:solidFill>
                  <a:prstClr val="black"/>
                </a:solidFill>
                <a:latin typeface="Arial" charset="0"/>
              </a:rPr>
              <a:t>MED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="" xmlns:a16="http://schemas.microsoft.com/office/drawing/2014/main" id="{69986FAA-E337-157A-AFAF-84E8BB75ECFD}"/>
              </a:ext>
            </a:extLst>
          </p:cNvPr>
          <p:cNvSpPr/>
          <p:nvPr/>
        </p:nvSpPr>
        <p:spPr bwMode="auto">
          <a:xfrm>
            <a:off x="2581731" y="5141776"/>
            <a:ext cx="1121907" cy="704621"/>
          </a:xfrm>
          <a:prstGeom prst="wedgeRoundRectCallout">
            <a:avLst>
              <a:gd name="adj1" fmla="val -2471"/>
              <a:gd name="adj2" fmla="val -119530"/>
              <a:gd name="adj3" fmla="val 16667"/>
            </a:avLst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WG starts working  on Rel-19 SID/WID approved at SA#101</a:t>
            </a:r>
          </a:p>
        </p:txBody>
      </p:sp>
      <p:sp>
        <p:nvSpPr>
          <p:cNvPr id="33" name="TextBox 7">
            <a:extLst>
              <a:ext uri="{FF2B5EF4-FFF2-40B4-BE49-F238E27FC236}">
                <a16:creationId xmlns="" xmlns:a16="http://schemas.microsoft.com/office/drawing/2014/main" id="{5DC81E2D-5650-3405-9C8A-260B56764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0772" y="3399646"/>
            <a:ext cx="8509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  <a:latin typeface="Montserrat" panose="00000500000000000000" pitchFamily="2" charset="0"/>
              </a:rPr>
              <a:t>Rel-19 Scope Discussion / Guidance to WG  </a:t>
            </a:r>
          </a:p>
        </p:txBody>
      </p:sp>
      <p:sp>
        <p:nvSpPr>
          <p:cNvPr id="17" name="Title 2">
            <a:extLst>
              <a:ext uri="{FF2B5EF4-FFF2-40B4-BE49-F238E27FC236}">
                <a16:creationId xmlns="" xmlns:a16="http://schemas.microsoft.com/office/drawing/2014/main" id="{B8CEDFFF-0DFC-A3ED-DB6E-310B763251BD}"/>
              </a:ext>
            </a:extLst>
          </p:cNvPr>
          <p:cNvSpPr txBox="1">
            <a:spLocks/>
          </p:cNvSpPr>
          <p:nvPr/>
        </p:nvSpPr>
        <p:spPr bwMode="auto">
          <a:xfrm>
            <a:off x="9024939" y="70513"/>
            <a:ext cx="291497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SP-230720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SA2 Rel-19 capacity summary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454152"/>
            <a:ext cx="11184467" cy="3995304"/>
          </a:xfrm>
        </p:spPr>
        <p:txBody>
          <a:bodyPr/>
          <a:lstStyle/>
          <a:p>
            <a:r>
              <a:rPr lang="en-US" altLang="zh-CN" sz="2000" dirty="0"/>
              <a:t>SA2 capacity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Max TUs: 134</a:t>
            </a:r>
          </a:p>
          <a:p>
            <a:pPr lvl="2"/>
            <a:r>
              <a:rPr lang="en-US" altLang="zh-CN" sz="1400" dirty="0"/>
              <a:t>Additional buffer TUs: 48 (for TEI-19, Rel-18 alignment, 5G deployment issues, …)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Max number of SIs/WIs: 10 – 14</a:t>
            </a:r>
          </a:p>
          <a:p>
            <a:pPr lvl="2"/>
            <a:r>
              <a:rPr lang="en-US" altLang="en-US" sz="1400" dirty="0"/>
              <a:t>Note: one feature made up of SI+WI is counted as one item</a:t>
            </a:r>
            <a:endParaRPr lang="en-US" altLang="en-US" dirty="0"/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Limit to 14 TUs available for any SI/WI</a:t>
            </a:r>
          </a:p>
          <a:p>
            <a:pPr lvl="2" indent="-285750"/>
            <a:r>
              <a:rPr lang="en-US" altLang="zh-CN" sz="1400" dirty="0"/>
              <a:t>Note: TU estimates is for the whole work done in Rel-19 (i.e. SID only, WID only, or SID + WID together)</a:t>
            </a:r>
            <a:endParaRPr lang="en-US" altLang="en-US" sz="1400" dirty="0"/>
          </a:p>
          <a:p>
            <a:r>
              <a:rPr lang="en-US" altLang="en-US" sz="2000" dirty="0"/>
              <a:t>Assumptions</a:t>
            </a:r>
          </a:p>
          <a:p>
            <a:pPr lvl="1"/>
            <a:r>
              <a:rPr lang="en-US" altLang="en-US" sz="1800" dirty="0"/>
              <a:t>Start: Sept 2023, End: Dec 2024 (15 months)</a:t>
            </a:r>
          </a:p>
          <a:p>
            <a:pPr lvl="1"/>
            <a:r>
              <a:rPr lang="en-US" altLang="en-US" sz="1800" dirty="0"/>
              <a:t>Number of ordinary meetings: 8</a:t>
            </a:r>
          </a:p>
          <a:p>
            <a:pPr lvl="1"/>
            <a:r>
              <a:rPr lang="en-US" altLang="en-US" sz="1800" dirty="0"/>
              <a:t>Expected total TUs per meeting (for all the work including maintenance and Rel-19): 36</a:t>
            </a:r>
          </a:p>
          <a:p>
            <a:pPr lvl="1"/>
            <a:r>
              <a:rPr lang="en-US" altLang="en-US" sz="1800" dirty="0"/>
              <a:t>Total TUs (for all releases): 288</a:t>
            </a:r>
          </a:p>
          <a:p>
            <a:pPr lvl="1"/>
            <a:r>
              <a:rPr lang="en-US" altLang="en-US" sz="1800" dirty="0"/>
              <a:t>TUs for maintenance of past releases: 106</a:t>
            </a:r>
          </a:p>
          <a:p>
            <a:endParaRPr lang="zh-CN" altLang="en-US" sz="2400" dirty="0"/>
          </a:p>
        </p:txBody>
      </p:sp>
      <p:sp>
        <p:nvSpPr>
          <p:cNvPr id="6" name="Title 2">
            <a:extLst>
              <a:ext uri="{FF2B5EF4-FFF2-40B4-BE49-F238E27FC236}">
                <a16:creationId xmlns="" xmlns:a16="http://schemas.microsoft.com/office/drawing/2014/main" id="{B8CEDFFF-0DFC-A3ED-DB6E-310B763251BD}"/>
              </a:ext>
            </a:extLst>
          </p:cNvPr>
          <p:cNvSpPr txBox="1">
            <a:spLocks/>
          </p:cNvSpPr>
          <p:nvPr/>
        </p:nvSpPr>
        <p:spPr bwMode="auto">
          <a:xfrm>
            <a:off x="9024939" y="70513"/>
            <a:ext cx="2914974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</a:t>
            </a:r>
            <a:r>
              <a:rPr lang="en-US" sz="1800" b="1" dirty="0" smtClean="0">
                <a:solidFill>
                  <a:srgbClr val="0000FF"/>
                </a:solidFill>
              </a:rPr>
              <a:t>SP-230760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0478" y="5804108"/>
            <a:ext cx="9560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F0"/>
                </a:solidFill>
              </a:rPr>
              <a:t>NOTE: Additional SA2#160AH(Jan) is agreed, so the number of meetings is 9 now.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269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SA2 R19 package 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3347" y="1385455"/>
            <a:ext cx="11337636" cy="4784436"/>
          </a:xfrm>
        </p:spPr>
        <p:txBody>
          <a:bodyPr/>
          <a:lstStyle/>
          <a:p>
            <a:r>
              <a:rPr lang="en-US" altLang="zh-CN" sz="2000" dirty="0" smtClean="0"/>
              <a:t>RAN dependency</a:t>
            </a:r>
          </a:p>
          <a:p>
            <a:pPr lvl="1"/>
            <a:r>
              <a:rPr lang="en-US" altLang="zh-CN" sz="1800" dirty="0" smtClean="0"/>
              <a:t>Those studies are out if it has RAN dependency and RAN has no plan to further work on this area in R19, e.g. </a:t>
            </a:r>
            <a:r>
              <a:rPr lang="en-US" altLang="zh-CN" sz="1800" dirty="0" err="1" smtClean="0"/>
              <a:t>ProSe</a:t>
            </a:r>
            <a:r>
              <a:rPr lang="en-US" altLang="zh-CN" sz="1800" dirty="0" smtClean="0"/>
              <a:t>, TSN, etc.</a:t>
            </a:r>
          </a:p>
          <a:p>
            <a:pPr lvl="1"/>
            <a:r>
              <a:rPr lang="en-US" altLang="zh-CN" sz="1800" dirty="0" smtClean="0"/>
              <a:t>WT#1 in 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FS_AIML_CN </a:t>
            </a:r>
            <a:r>
              <a:rPr lang="en-US" altLang="zh-CN" sz="1800" dirty="0" smtClean="0">
                <a:ea typeface="Arial Unicode MS" panose="020B0604020202020204" pitchFamily="34" charset="-122"/>
              </a:rPr>
              <a:t>is 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move</a:t>
            </a:r>
            <a:r>
              <a:rPr lang="en-US" altLang="zh-CN" sz="1800" dirty="0" smtClean="0">
                <a:ea typeface="Arial Unicode MS" panose="020B0604020202020204" pitchFamily="34" charset="-122"/>
              </a:rPr>
              <a:t>d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 out and SA2 can do alignment after RAN WG concludes the</a:t>
            </a:r>
            <a:r>
              <a:rPr lang="en-US" altLang="zh-CN" sz="1800" dirty="0" smtClean="0">
                <a:ea typeface="Arial Unicode MS" panose="020B0604020202020204" pitchFamily="34" charset="-122"/>
              </a:rPr>
              <a:t> study. </a:t>
            </a:r>
            <a:endParaRPr lang="en-GB" altLang="zh-CN" sz="1800" dirty="0" smtClean="0">
              <a:ea typeface="Arial Unicode MS" panose="020B0604020202020204" pitchFamily="34" charset="-122"/>
            </a:endParaRPr>
          </a:p>
          <a:p>
            <a:r>
              <a:rPr lang="en-GB" altLang="zh-CN" sz="2000" dirty="0" smtClean="0">
                <a:ea typeface="Arial Unicode MS" panose="020B0604020202020204" pitchFamily="34" charset="-122"/>
              </a:rPr>
              <a:t>FS_ISAC_ARC and  </a:t>
            </a:r>
            <a:r>
              <a:rPr lang="en-GB" altLang="zh-CN" sz="2000" dirty="0" err="1">
                <a:ea typeface="Arial Unicode MS" panose="020B0604020202020204" pitchFamily="34" charset="-122"/>
              </a:rPr>
              <a:t>FS_AmbientIoT</a:t>
            </a:r>
            <a:r>
              <a:rPr lang="en-GB" altLang="zh-CN" sz="2000" dirty="0">
                <a:ea typeface="Arial Unicode MS" panose="020B0604020202020204" pitchFamily="34" charset="-122"/>
              </a:rPr>
              <a:t> </a:t>
            </a:r>
            <a:endParaRPr lang="en-GB" altLang="zh-CN" sz="2000" dirty="0" smtClean="0">
              <a:ea typeface="Arial Unicode MS" panose="020B0604020202020204" pitchFamily="34" charset="-122"/>
            </a:endParaRPr>
          </a:p>
          <a:p>
            <a:pPr lvl="1"/>
            <a:r>
              <a:rPr lang="en-GB" altLang="zh-CN" sz="1800" dirty="0" smtClean="0">
                <a:ea typeface="Arial Unicode MS" panose="020B0604020202020204" pitchFamily="34" charset="-122"/>
              </a:rPr>
              <a:t>SA sets check point at Sep 2024 on whether </a:t>
            </a:r>
            <a:r>
              <a:rPr lang="en-GB" altLang="zh-CN" sz="1800" dirty="0">
                <a:ea typeface="Arial Unicode MS" panose="020B0604020202020204" pitchFamily="34" charset="-122"/>
              </a:rPr>
              <a:t>FS_ISAC_ARC 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and </a:t>
            </a:r>
            <a:r>
              <a:rPr lang="en-GB" altLang="zh-CN" sz="1800" dirty="0" err="1" smtClean="0">
                <a:ea typeface="Arial Unicode MS" panose="020B0604020202020204" pitchFamily="34" charset="-122"/>
              </a:rPr>
              <a:t>FS_AmbientIoT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 </a:t>
            </a:r>
            <a:r>
              <a:rPr lang="en-GB" altLang="zh-CN" sz="1800" dirty="0">
                <a:ea typeface="Arial Unicode MS" panose="020B0604020202020204" pitchFamily="34" charset="-122"/>
              </a:rPr>
              <a:t>can proceed with normative 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work. The estimated TU is only for SID.</a:t>
            </a:r>
            <a:endParaRPr lang="en-GB" altLang="zh-CN" sz="1800" dirty="0" smtClean="0">
              <a:ea typeface="Arial Unicode MS" panose="020B0604020202020204" pitchFamily="34" charset="-122"/>
            </a:endParaRPr>
          </a:p>
          <a:p>
            <a:r>
              <a:rPr lang="en-GB" altLang="zh-CN" sz="2000" dirty="0" smtClean="0">
                <a:ea typeface="Arial Unicode MS" panose="020B0604020202020204" pitchFamily="34" charset="-122"/>
              </a:rPr>
              <a:t>FS_MASSS</a:t>
            </a:r>
          </a:p>
          <a:p>
            <a:pPr lvl="1"/>
            <a:r>
              <a:rPr lang="en-GB" altLang="zh-CN" sz="1800" dirty="0" smtClean="0">
                <a:ea typeface="Arial Unicode MS" panose="020B0604020202020204" pitchFamily="34" charset="-122"/>
              </a:rPr>
              <a:t>The </a:t>
            </a:r>
            <a:r>
              <a:rPr lang="en-GB" altLang="zh-CN" sz="1800" dirty="0" err="1" smtClean="0">
                <a:ea typeface="Arial Unicode MS" panose="020B0604020202020204" pitchFamily="34" charset="-122"/>
              </a:rPr>
              <a:t>DualSteer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 part needs to be updated based on the approved stage 1 requirement and has to be stable for prioritization</a:t>
            </a:r>
          </a:p>
          <a:p>
            <a:pPr lvl="1"/>
            <a:r>
              <a:rPr lang="en-GB" altLang="zh-CN" sz="1800" dirty="0" smtClean="0">
                <a:ea typeface="Arial Unicode MS" panose="020B0604020202020204" pitchFamily="34" charset="-122"/>
              </a:rPr>
              <a:t>Suggest to move </a:t>
            </a:r>
            <a:r>
              <a:rPr lang="en-GB" altLang="zh-CN" sz="1800" dirty="0">
                <a:ea typeface="Arial Unicode MS" panose="020B0604020202020204" pitchFamily="34" charset="-122"/>
              </a:rPr>
              <a:t>ATSSS </a:t>
            </a:r>
            <a:r>
              <a:rPr lang="en-GB" altLang="zh-CN" sz="1800" dirty="0" smtClean="0">
                <a:ea typeface="Arial Unicode MS" panose="020B0604020202020204" pitchFamily="34" charset="-122"/>
              </a:rPr>
              <a:t>Ph4 outside of FS_MASSS and discuss separately</a:t>
            </a:r>
          </a:p>
          <a:p>
            <a:r>
              <a:rPr lang="en-GB" altLang="zh-CN" sz="2000" dirty="0" smtClean="0">
                <a:ea typeface="Arial Unicode MS" panose="020B0604020202020204" pitchFamily="34" charset="-122"/>
              </a:rPr>
              <a:t>Considering that SA2#160AH(Jan) is agreed </a:t>
            </a:r>
            <a:r>
              <a:rPr lang="en-US" altLang="zh-CN" sz="2000" dirty="0" smtClean="0">
                <a:ea typeface="Arial Unicode MS" panose="020B0604020202020204" pitchFamily="34" charset="-122"/>
              </a:rPr>
              <a:t>it</a:t>
            </a:r>
            <a:r>
              <a:rPr lang="en-GB" altLang="zh-CN" sz="2000" dirty="0" smtClean="0">
                <a:ea typeface="Arial Unicode MS" panose="020B0604020202020204" pitchFamily="34" charset="-122"/>
              </a:rPr>
              <a:t> is </a:t>
            </a:r>
            <a:r>
              <a:rPr lang="en-US" altLang="zh-CN" sz="2000" dirty="0" smtClean="0">
                <a:ea typeface="Arial Unicode MS" panose="020B0604020202020204" pitchFamily="34" charset="-122"/>
              </a:rPr>
              <a:t>proposed to discuss the possibility </a:t>
            </a:r>
            <a:r>
              <a:rPr lang="en-GB" altLang="zh-CN" sz="2000" dirty="0" smtClean="0">
                <a:ea typeface="Arial Unicode MS" panose="020B0604020202020204" pitchFamily="34" charset="-122"/>
              </a:rPr>
              <a:t>to add </a:t>
            </a:r>
            <a:r>
              <a:rPr lang="en-US" altLang="zh-CN" sz="2000" dirty="0" smtClean="0">
                <a:ea typeface="Arial Unicode MS" panose="020B0604020202020204" pitchFamily="34" charset="-122"/>
              </a:rPr>
              <a:t>additional</a:t>
            </a:r>
            <a:r>
              <a:rPr lang="en-GB" altLang="zh-CN" sz="2000" dirty="0">
                <a:ea typeface="Arial Unicode MS" panose="020B0604020202020204" pitchFamily="34" charset="-122"/>
              </a:rPr>
              <a:t> two SI/WIs to the </a:t>
            </a:r>
            <a:r>
              <a:rPr lang="en-US" altLang="zh-CN" sz="2000" dirty="0">
                <a:ea typeface="Arial Unicode MS" panose="020B0604020202020204" pitchFamily="34" charset="-122"/>
              </a:rPr>
              <a:t>Max number </a:t>
            </a:r>
            <a:r>
              <a:rPr lang="en-US" altLang="zh-CN" sz="2000" dirty="0" smtClean="0">
                <a:ea typeface="Arial Unicode MS" panose="020B0604020202020204" pitchFamily="34" charset="-122"/>
              </a:rPr>
              <a:t>of SI/WI, </a:t>
            </a:r>
            <a:r>
              <a:rPr lang="en-US" altLang="zh-CN" sz="2000" dirty="0">
                <a:ea typeface="Arial Unicode MS" panose="020B0604020202020204" pitchFamily="34" charset="-122"/>
              </a:rPr>
              <a:t>without exceeding the Max TU(134</a:t>
            </a:r>
            <a:r>
              <a:rPr lang="en-US" altLang="zh-CN" sz="2000" dirty="0" smtClean="0">
                <a:ea typeface="Arial Unicode MS" panose="020B0604020202020204" pitchFamily="34" charset="-122"/>
              </a:rPr>
              <a:t>)</a:t>
            </a:r>
            <a:endParaRPr lang="en-GB" altLang="zh-CN" sz="2000" dirty="0">
              <a:ea typeface="Arial Unicode MS" panose="020B0604020202020204" pitchFamily="34" charset="-122"/>
            </a:endParaRPr>
          </a:p>
          <a:p>
            <a:pPr lvl="1"/>
            <a:endParaRPr lang="en-GB" altLang="zh-CN" sz="1800" dirty="0" smtClean="0">
              <a:ea typeface="Arial Unicode MS" panose="020B0604020202020204" pitchFamily="34" charset="-122"/>
            </a:endParaRPr>
          </a:p>
          <a:p>
            <a:pPr lvl="1"/>
            <a:endParaRPr lang="en-GB" altLang="zh-CN" sz="1800" dirty="0">
              <a:ea typeface="Arial Unicode MS" panose="020B0604020202020204" pitchFamily="34" charset="-122"/>
            </a:endParaRPr>
          </a:p>
          <a:p>
            <a:endParaRPr lang="en-US" altLang="zh-CN" sz="2000" dirty="0" smtClean="0">
              <a:ea typeface="Arial Unicode MS" panose="020B0604020202020204" pitchFamily="34" charset="-122"/>
            </a:endParaRPr>
          </a:p>
          <a:p>
            <a:pPr lvl="1"/>
            <a:endParaRPr lang="en-GB" altLang="zh-CN" sz="1800" dirty="0">
              <a:ea typeface="Arial Unicode MS" panose="020B0604020202020204" pitchFamily="34" charset="-122"/>
            </a:endParaRPr>
          </a:p>
          <a:p>
            <a:pPr lvl="1"/>
            <a:endParaRPr lang="en-US" altLang="zh-CN" sz="1800" dirty="0" smtClean="0"/>
          </a:p>
          <a:p>
            <a:pPr lvl="1"/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797170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7905362"/>
              </p:ext>
            </p:extLst>
          </p:nvPr>
        </p:nvGraphicFramePr>
        <p:xfrm>
          <a:off x="222346" y="934998"/>
          <a:ext cx="11794162" cy="5525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041"/>
                <a:gridCol w="1424539"/>
                <a:gridCol w="4547728"/>
                <a:gridCol w="612250"/>
                <a:gridCol w="624805"/>
                <a:gridCol w="587142"/>
                <a:gridCol w="3767657"/>
              </a:tblGrid>
              <a:tr h="137159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#</a:t>
                      </a:r>
                      <a:endParaRPr lang="zh-CN" altLang="en-US" sz="1600" b="1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600" b="1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name</a:t>
                      </a:r>
                      <a:endParaRPr lang="zh-CN" altLang="en-US" sz="1600" b="1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TU(SI)</a:t>
                      </a:r>
                      <a:endParaRPr lang="en-GB" sz="1600" b="1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TU(WI)</a:t>
                      </a:r>
                      <a:endParaRPr lang="en-GB" sz="1600" b="1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1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  <a:cs typeface="Arial Unicode MS" panose="020B0604020202020204" pitchFamily="34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  <a:cs typeface="Arial Unicode MS" panose="020B0604020202020204" pitchFamily="34" charset="-122"/>
                        </a:rPr>
                        <a:t>Remark</a:t>
                      </a:r>
                    </a:p>
                  </a:txBody>
                  <a:tcPr marL="6350" marR="6350" marT="6350" marB="0" anchor="b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 5GSAT_ARCH_Ph3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Integration of satellite components in the 5G architecture Phase III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7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5.5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SA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 approved SID</a:t>
                      </a:r>
                      <a:r>
                        <a:rPr lang="zh-CN" altLang="en-US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FS_EnergySys</a:t>
                      </a:r>
                      <a:endParaRPr lang="en-GB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Energy Efficiency and Energy Saving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6.5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6.5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</a:t>
                      </a:r>
                      <a:endParaRPr lang="zh-CN" alt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FS_NG_RTC_Ph2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system architecture for next generation real time communication services phase 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6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5.5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</a:t>
                      </a:r>
                      <a:endParaRPr lang="zh-CN" alt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FS_XRM Ph2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Architecture enhancement for XRM Ph2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7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6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SID, WT#1.3 is out</a:t>
                      </a:r>
                      <a:endParaRPr lang="zh-CN" alt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FS_MPS4msg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MPS for IMS Messaging and SMS services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3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3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</a:t>
                      </a:r>
                      <a:endParaRPr lang="zh-CN" alt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FS_INSS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Improvements of network controlled Network Slicing Selection.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2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2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SA2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</a:t>
                      </a:r>
                      <a:endParaRPr lang="zh-CN" alt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FS_UPEAS_Ph2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UPF enhancement for Exposure and SBA Phase 2.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2.25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2.25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SA2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</a:t>
                      </a:r>
                      <a:r>
                        <a:rPr lang="zh-CN" altLang="en-US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FS_eEDGE_5GC_ph3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Enhancement of support for Edge Computing in 5G Core network phase 3 .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6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4.25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SA2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</a:t>
                      </a:r>
                      <a:endParaRPr lang="zh-CN" alt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FS_MASSS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Multi-Access (</a:t>
                      </a:r>
                      <a:r>
                        <a:rPr lang="en-GB" sz="1200" b="0" i="0" u="none" strike="noStrike" dirty="0" err="1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DualSteer</a:t>
                      </a:r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 </a:t>
                      </a:r>
                      <a:r>
                        <a:rPr lang="en-GB" sz="1200" b="0" i="0" u="none" strike="sng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+ ATSSS Ph-4</a:t>
                      </a:r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).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4.75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4.75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  <a:endParaRPr lang="en-GB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Focus on </a:t>
                      </a:r>
                      <a:r>
                        <a:rPr lang="en-GB" sz="1200" b="0" i="0" u="none" strike="noStrike" dirty="0" err="1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DualSteer</a:t>
                      </a:r>
                      <a:r>
                        <a:rPr lang="en-GB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only, ATSSS part is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 out</a:t>
                      </a:r>
                      <a:endParaRPr lang="en-GB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FS_AmbientIoT</a:t>
                      </a:r>
                      <a:endParaRPr lang="en-GB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Architecture support of Ambient power-enabled Internet of 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Things</a:t>
                      </a:r>
                      <a:endParaRPr lang="en-US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12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TBD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  <a:endParaRPr lang="en-GB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12 TU </a:t>
                      </a:r>
                      <a:r>
                        <a:rPr lang="en-US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for entire </a:t>
                      </a: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SID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check point on WI at Sep 2024</a:t>
                      </a:r>
                    </a:p>
                  </a:txBody>
                  <a:tcPr marL="6350" marR="6350" marT="6350" marB="0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11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FS_ISAC_ARC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Architecture Enhancement to support Integrated Sensing and 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Communication</a:t>
                      </a:r>
                      <a:endParaRPr lang="en-US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13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TBD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  <a:endParaRPr lang="en-GB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13 TU for entire </a:t>
                      </a: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SID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check point on WI at Sep 2024</a:t>
                      </a:r>
                    </a:p>
                    <a:p>
                      <a:pPr algn="l" fontAlgn="b"/>
                      <a:endParaRPr 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20399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FS_AIML_CN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Core Network Enhanced Support for Artificial Intelligence (AI)/Machine Learning (ML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)</a:t>
                      </a:r>
                      <a:endParaRPr lang="en-US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In</a:t>
                      </a:r>
                      <a:endParaRPr lang="en-GB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WT#1 </a:t>
                      </a: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needs to be further discussed, 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can </a:t>
                      </a:r>
                      <a:r>
                        <a:rPr lang="en-US" sz="1200" b="0" i="0" u="none" strike="noStrike" dirty="0">
                          <a:effectLst/>
                          <a:latin typeface="+mn-lt"/>
                          <a:ea typeface="宋体" panose="02010600030101010101" pitchFamily="2" charset="-122"/>
                        </a:rPr>
                        <a:t>be done as RAN 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alignment</a:t>
                      </a:r>
                      <a:r>
                        <a:rPr lang="en-US" sz="1200" b="0" i="0" u="none" strike="noStrike" baseline="0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later, no study needed</a:t>
                      </a:r>
                      <a:endParaRPr lang="en-US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13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FS_UAS_Ph3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Phase 3 for UAS, UAV and </a:t>
                      </a:r>
                      <a:r>
                        <a:rPr lang="en-US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UAM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3</a:t>
                      </a:r>
                      <a:endParaRPr lang="zh-CN" altLang="en-US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2.5</a:t>
                      </a:r>
                      <a:endParaRPr lang="zh-CN" altLang="en-US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In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WT6 has RAN</a:t>
                      </a:r>
                      <a:r>
                        <a:rPr lang="en-US" altLang="zh-CN" sz="1200" b="0" i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 dependency and is out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14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FS_VMR_Ph2</a:t>
                      </a: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Architecture Enhancements for Vehicle Mounted Relays (VMR) Phase </a:t>
                      </a:r>
                      <a:r>
                        <a:rPr lang="en-US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2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6</a:t>
                      </a:r>
                      <a:endParaRPr lang="en-US" altLang="zh-CN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5</a:t>
                      </a:r>
                      <a:endParaRPr lang="en-US" altLang="zh-CN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In</a:t>
                      </a:r>
                      <a:endParaRPr lang="en-GB" altLang="zh-CN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SA2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endorsed SID, high RAN dependency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FS_eUUI5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Enhancement of Usage of User Identifiers in the 5G System .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7.5</a:t>
                      </a:r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5.5</a:t>
                      </a:r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Content needs to be stable for prioritization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16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FS_5G_Femto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System aspects of 5G NR </a:t>
                      </a:r>
                      <a:r>
                        <a:rPr lang="en-US" sz="1200" b="0" i="0" u="none" strike="noStrike" dirty="0" err="1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Femto</a:t>
                      </a:r>
                      <a:endParaRPr lang="en-US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2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3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altLang="zh-CN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SA2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approved SID, can do as </a:t>
                      </a: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RAN alignment</a:t>
                      </a:r>
                      <a:endParaRPr lang="zh-CN" altLang="en-US" sz="1200" b="0" i="0" u="none" strike="noStrike" dirty="0" smtClean="0">
                        <a:effectLst/>
                        <a:latin typeface="+mn-lt"/>
                        <a:ea typeface="+mn-ea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17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 err="1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FS_eTRS_URLLC_LAN</a:t>
                      </a:r>
                      <a:endParaRPr lang="en-GB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Study on enhancement of Timing Resiliency, TSC&amp;URLLC, and </a:t>
                      </a:r>
                      <a:r>
                        <a:rPr lang="en-US" sz="1200" b="0" i="0" u="none" strike="noStrike" dirty="0" smtClean="0"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LAN</a:t>
                      </a:r>
                      <a:endParaRPr lang="en-US" sz="1200" b="0" i="0" u="none" strike="noStrike" dirty="0"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8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</a:rPr>
                        <a:t>7.5</a:t>
                      </a:r>
                      <a:endParaRPr lang="en-US" altLang="zh-CN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Content needs to be stable for prioritization</a:t>
                      </a:r>
                      <a:endParaRPr lang="en-US" altLang="zh-CN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18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FS_ETM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Enhanced Traffic Management.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2.5</a:t>
                      </a:r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2.5</a:t>
                      </a:r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Overlapping with FS_XRM_Ph2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19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FS_5G_ProSe_Ph3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System Enhancement for Proximity-based Services in 5GS - Phase 3.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3</a:t>
                      </a:r>
                      <a:r>
                        <a:rPr lang="zh-CN" alt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3</a:t>
                      </a:r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+mn-ea"/>
                        </a:rPr>
                        <a:t>SA2</a:t>
                      </a:r>
                      <a:r>
                        <a:rPr lang="en-US" altLang="zh-CN" sz="1200" b="0" i="0" u="none" strike="noStrike" baseline="0" dirty="0" smtClean="0">
                          <a:effectLst/>
                          <a:latin typeface="+mn-lt"/>
                          <a:ea typeface="+mn-ea"/>
                        </a:rPr>
                        <a:t> endorsed SID, </a:t>
                      </a:r>
                      <a:r>
                        <a:rPr lang="en-GB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High </a:t>
                      </a:r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RAN 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dependency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20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FS_SLTS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Study on Side link time synchronization.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4</a:t>
                      </a:r>
                      <a:r>
                        <a:rPr lang="zh-CN" altLang="en-US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4</a:t>
                      </a:r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High </a:t>
                      </a:r>
                      <a:r>
                        <a:rPr lang="en-GB" sz="12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RAN </a:t>
                      </a:r>
                      <a:r>
                        <a:rPr lang="en-US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dependency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21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200" b="0" i="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NetShare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 Indirect Network Sharing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TEI19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  <a:tr h="103740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22</a:t>
                      </a:r>
                      <a:endParaRPr lang="en-US" altLang="zh-CN" sz="1200" b="0" i="0" u="none" strike="noStrike" dirty="0"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RVAS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Architecture support of Roaming Value Added Services</a:t>
                      </a:r>
                      <a:endParaRPr 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zh-CN" altLang="en-US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Arial Unicode MS" panose="020B0604020202020204" pitchFamily="34" charset="-122"/>
                          <a:cs typeface="+mn-cs"/>
                        </a:rPr>
                        <a:t>TEI19</a:t>
                      </a:r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Arial Unicode MS" panose="020B0604020202020204" pitchFamily="34" charset="-122"/>
                        <a:cs typeface="+mn-cs"/>
                      </a:endParaRPr>
                    </a:p>
                  </a:txBody>
                  <a:tcPr marL="6350" marR="6350" marT="6350" marB="0"/>
                </a:tc>
              </a:tr>
            </a:tbl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5438" y="291745"/>
            <a:ext cx="11432977" cy="584775"/>
          </a:xfrm>
        </p:spPr>
        <p:txBody>
          <a:bodyPr/>
          <a:lstStyle/>
          <a:p>
            <a:r>
              <a:rPr lang="en-US" altLang="zh-CN" dirty="0" smtClean="0"/>
              <a:t>R19 overall package proposal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112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993683" y="2684019"/>
            <a:ext cx="89514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zh-CN" sz="4800" dirty="0"/>
              <a:t>Appendix: RAN R19 </a:t>
            </a:r>
            <a:r>
              <a:rPr lang="en-US" altLang="zh-CN" sz="4800" dirty="0" smtClean="0"/>
              <a:t>Package</a:t>
            </a: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B8CEDFFF-0DFC-A3ED-DB6E-310B763251BD}"/>
              </a:ext>
            </a:extLst>
          </p:cNvPr>
          <p:cNvSpPr txBox="1">
            <a:spLocks/>
          </p:cNvSpPr>
          <p:nvPr/>
        </p:nvSpPr>
        <p:spPr bwMode="auto">
          <a:xfrm>
            <a:off x="6927273" y="70514"/>
            <a:ext cx="501264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R</a:t>
            </a:r>
            <a:r>
              <a:rPr lang="en-US" sz="1800" b="1" dirty="0" smtClean="0">
                <a:solidFill>
                  <a:srgbClr val="0000FF"/>
                </a:solidFill>
              </a:rPr>
              <a:t>P-232745(st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ill </a:t>
            </a:r>
            <a:r>
              <a:rPr lang="en-US" sz="1800" b="1" dirty="0" smtClean="0">
                <a:solidFill>
                  <a:srgbClr val="0000FF"/>
                </a:solidFill>
              </a:rPr>
              <a:t>under discussion)</a:t>
            </a:r>
            <a:endParaRPr lang="en-US" sz="1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53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8118" y="674563"/>
            <a:ext cx="9247863" cy="850634"/>
          </a:xfrm>
        </p:spPr>
        <p:txBody>
          <a:bodyPr/>
          <a:lstStyle/>
          <a:p>
            <a:r>
              <a:rPr lang="en-US" sz="3252" dirty="0"/>
              <a:t>RAN R19 Package: RAN1-led Projects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6A7038DB-E691-4990-87BD-59473D807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709032"/>
              </p:ext>
            </p:extLst>
          </p:nvPr>
        </p:nvGraphicFramePr>
        <p:xfrm>
          <a:off x="972734" y="1416209"/>
          <a:ext cx="10442987" cy="38759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35467">
                  <a:extLst>
                    <a:ext uri="{9D8B030D-6E8A-4147-A177-3AD203B41FA5}">
                      <a16:colId xmlns="" xmlns:a16="http://schemas.microsoft.com/office/drawing/2014/main" val="2382407860"/>
                    </a:ext>
                  </a:extLst>
                </a:gridCol>
                <a:gridCol w="5607520">
                  <a:extLst>
                    <a:ext uri="{9D8B030D-6E8A-4147-A177-3AD203B41FA5}">
                      <a16:colId xmlns="" xmlns:a16="http://schemas.microsoft.com/office/drawing/2014/main" val="2412554591"/>
                    </a:ext>
                  </a:extLst>
                </a:gridCol>
              </a:tblGrid>
              <a:tr h="32842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Project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>
                          <a:effectLst/>
                        </a:rPr>
                        <a:t>TU estimate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b"/>
                </a:tc>
                <a:extLst>
                  <a:ext uri="{0D108BD9-81ED-4DB2-BD59-A6C34878D82A}">
                    <a16:rowId xmlns="" xmlns:a16="http://schemas.microsoft.com/office/drawing/2014/main" val="2159259206"/>
                  </a:ext>
                </a:extLst>
              </a:tr>
              <a:tr h="2555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effectLst/>
                        </a:rPr>
                        <a:t>AI/ML - Air Interface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~4 TUs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3789192067"/>
                  </a:ext>
                </a:extLst>
              </a:tr>
              <a:tr h="2555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NR-MIMO Evolution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~2.5 TUs in 1</a:t>
                      </a:r>
                      <a:r>
                        <a:rPr lang="en-US" sz="1600" b="1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st</a:t>
                      </a:r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half, ~2TUs in the 2</a:t>
                      </a:r>
                      <a:r>
                        <a:rPr lang="en-US" sz="1600" b="1" u="none" strike="noStrike" baseline="30000" dirty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half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2727411154"/>
                  </a:ext>
                </a:extLst>
              </a:tr>
              <a:tr h="3490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Evolution of duplex operation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~2 TUs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1045342517"/>
                  </a:ext>
                </a:extLst>
              </a:tr>
              <a:tr h="75119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A7A7"/>
                          </a:highlight>
                        </a:rPr>
                        <a:t>Ambient IoT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A7A7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A7A7"/>
                          </a:highlight>
                          <a:latin typeface="Calibri" panose="020F0502020204030204" pitchFamily="34" charset="0"/>
                        </a:rPr>
                        <a:t>~3.5 TUs (TUs budgeted for the entire release, target 12-month for SI completion, check in Dec’24 for conversion to WI or if necessary, continuation of SI)</a:t>
                      </a: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517856631"/>
                  </a:ext>
                </a:extLst>
              </a:tr>
              <a:tr h="3284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Network energy savings </a:t>
                      </a: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~2 TUs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3037548587"/>
                  </a:ext>
                </a:extLst>
              </a:tr>
              <a:tr h="35322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Low power WUS/WUR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~1.5 TUs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1559429035"/>
                  </a:ext>
                </a:extLst>
              </a:tr>
              <a:tr h="75119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ISAC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SI only, starting from 2Q’24, ~1 TU for 15 months. Focusing on channel model; check in Sept’24 for possibly additional study beyond channel model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3263175110"/>
                  </a:ext>
                </a:extLst>
              </a:tr>
              <a:tr h="5033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</a:rPr>
                        <a:t>Exploring study in new spectrum (7-24GHz)</a:t>
                      </a:r>
                    </a:p>
                  </a:txBody>
                  <a:tcPr marL="7744" marR="7744" marT="774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SI only, starting from 2Q’24, ~1 TU for 15 months for channel model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/>
                </a:tc>
                <a:extLst>
                  <a:ext uri="{0D108BD9-81ED-4DB2-BD59-A6C34878D82A}">
                    <a16:rowId xmlns="" xmlns:a16="http://schemas.microsoft.com/office/drawing/2014/main" val="328979829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DE0D74D-C2A9-43B3-81E7-25B227CD1EE2}"/>
              </a:ext>
            </a:extLst>
          </p:cNvPr>
          <p:cNvSpPr txBox="1"/>
          <p:nvPr/>
        </p:nvSpPr>
        <p:spPr>
          <a:xfrm>
            <a:off x="4440604" y="5665465"/>
            <a:ext cx="8413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A7A7"/>
                </a:highlight>
              </a:rPr>
              <a:t>XX: SI followed by WI or if necessary, continuation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B8CEDFFF-0DFC-A3ED-DB6E-310B763251BD}"/>
              </a:ext>
            </a:extLst>
          </p:cNvPr>
          <p:cNvSpPr txBox="1">
            <a:spLocks/>
          </p:cNvSpPr>
          <p:nvPr/>
        </p:nvSpPr>
        <p:spPr bwMode="auto">
          <a:xfrm>
            <a:off x="6927273" y="70514"/>
            <a:ext cx="501264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R</a:t>
            </a:r>
            <a:r>
              <a:rPr lang="en-US" sz="1800" b="1" dirty="0" smtClean="0">
                <a:solidFill>
                  <a:srgbClr val="0000FF"/>
                </a:solidFill>
              </a:rPr>
              <a:t>P-232745(st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ill </a:t>
            </a:r>
            <a:r>
              <a:rPr lang="en-US" sz="1800" b="1" dirty="0" smtClean="0">
                <a:solidFill>
                  <a:srgbClr val="0000FF"/>
                </a:solidFill>
              </a:rPr>
              <a:t>under discussion)</a:t>
            </a:r>
            <a:endParaRPr lang="en-US" sz="1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5845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8118" y="674563"/>
            <a:ext cx="9247863" cy="850634"/>
          </a:xfrm>
        </p:spPr>
        <p:txBody>
          <a:bodyPr/>
          <a:lstStyle/>
          <a:p>
            <a:r>
              <a:rPr lang="en-US" sz="3252" dirty="0"/>
              <a:t>RAN R19 Package: RAN2-led Projects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DFE1ADF1-357B-4FDC-B5DE-63E4C67A07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727265"/>
              </p:ext>
            </p:extLst>
          </p:nvPr>
        </p:nvGraphicFramePr>
        <p:xfrm>
          <a:off x="1584438" y="1636366"/>
          <a:ext cx="9023125" cy="18283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5936">
                  <a:extLst>
                    <a:ext uri="{9D8B030D-6E8A-4147-A177-3AD203B41FA5}">
                      <a16:colId xmlns="" xmlns:a16="http://schemas.microsoft.com/office/drawing/2014/main" val="213040421"/>
                    </a:ext>
                  </a:extLst>
                </a:gridCol>
                <a:gridCol w="4727189">
                  <a:extLst>
                    <a:ext uri="{9D8B030D-6E8A-4147-A177-3AD203B41FA5}">
                      <a16:colId xmlns="" xmlns:a16="http://schemas.microsoft.com/office/drawing/2014/main" val="904389756"/>
                    </a:ext>
                  </a:extLst>
                </a:gridCol>
              </a:tblGrid>
              <a:tr h="224520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Project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>
                          <a:effectLst/>
                        </a:rPr>
                        <a:t>TU estimate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3459244"/>
                  </a:ext>
                </a:extLst>
              </a:tr>
              <a:tr h="224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Mobility Enhancements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~2 TUs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43313865"/>
                  </a:ext>
                </a:extLst>
              </a:tr>
              <a:tr h="224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</a:rPr>
                        <a:t>Enhancements for XR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~2 TUs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5717075"/>
                  </a:ext>
                </a:extLst>
              </a:tr>
              <a:tr h="4415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</a:rPr>
                        <a:t>NTN (Non-Terrestrial Networks) evolution - NR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~2 TUs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8218636"/>
                  </a:ext>
                </a:extLst>
              </a:tr>
              <a:tr h="44150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</a:rPr>
                        <a:t>NTN (Non-Terrestrial Networks) evolution - IoT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~1 TU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2943046"/>
                  </a:ext>
                </a:extLst>
              </a:tr>
              <a:tr h="22452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for Air Interface (Mobility)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~2 TUs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76057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515CA83-1E6E-433D-BEF9-7CFC4FED7263}"/>
              </a:ext>
            </a:extLst>
          </p:cNvPr>
          <p:cNvSpPr txBox="1"/>
          <p:nvPr/>
        </p:nvSpPr>
        <p:spPr>
          <a:xfrm>
            <a:off x="4440604" y="5665465"/>
            <a:ext cx="5493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by WI</a:t>
            </a:r>
          </a:p>
        </p:txBody>
      </p:sp>
      <p:sp>
        <p:nvSpPr>
          <p:cNvPr id="5" name="Title 2">
            <a:extLst>
              <a:ext uri="{FF2B5EF4-FFF2-40B4-BE49-F238E27FC236}">
                <a16:creationId xmlns="" xmlns:a16="http://schemas.microsoft.com/office/drawing/2014/main" id="{B8CEDFFF-0DFC-A3ED-DB6E-310B763251BD}"/>
              </a:ext>
            </a:extLst>
          </p:cNvPr>
          <p:cNvSpPr txBox="1">
            <a:spLocks/>
          </p:cNvSpPr>
          <p:nvPr/>
        </p:nvSpPr>
        <p:spPr bwMode="auto">
          <a:xfrm>
            <a:off x="7121236" y="70514"/>
            <a:ext cx="4818677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Qualcomm Office Regular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1800" b="1" dirty="0">
                <a:solidFill>
                  <a:srgbClr val="0000FF"/>
                </a:solidFill>
              </a:rPr>
              <a:t>Source: </a:t>
            </a:r>
            <a:r>
              <a:rPr lang="en-US" altLang="zh-CN" sz="1800" b="1" dirty="0" smtClean="0">
                <a:solidFill>
                  <a:srgbClr val="0000FF"/>
                </a:solidFill>
              </a:rPr>
              <a:t>R</a:t>
            </a:r>
            <a:r>
              <a:rPr lang="en-US" sz="1800" b="1" dirty="0" smtClean="0">
                <a:solidFill>
                  <a:srgbClr val="0000FF"/>
                </a:solidFill>
              </a:rPr>
              <a:t>P-232745(still under discussion)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 txBox="1">
            <a:spLocks/>
          </p:cNvSpPr>
          <p:nvPr/>
        </p:nvSpPr>
        <p:spPr bwMode="auto">
          <a:xfrm>
            <a:off x="1577971" y="3519362"/>
            <a:ext cx="9247863" cy="850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252" kern="0" dirty="0" smtClean="0"/>
              <a:t>RAN R19 Package: RAN3-led Projects</a:t>
            </a:r>
            <a:endParaRPr lang="en-US" sz="3252" kern="0" dirty="0"/>
          </a:p>
        </p:txBody>
      </p:sp>
      <p:graphicFrame>
        <p:nvGraphicFramePr>
          <p:cNvPr id="7" name="Table 3">
            <a:extLst>
              <a:ext uri="{FF2B5EF4-FFF2-40B4-BE49-F238E27FC236}">
                <a16:creationId xmlns="" xmlns:a16="http://schemas.microsoft.com/office/drawing/2014/main" id="{337756E7-6FC9-4C16-96D0-8F5B53F963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335576"/>
              </p:ext>
            </p:extLst>
          </p:nvPr>
        </p:nvGraphicFramePr>
        <p:xfrm>
          <a:off x="1577970" y="4369996"/>
          <a:ext cx="9090029" cy="16296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7790">
                  <a:extLst>
                    <a:ext uri="{9D8B030D-6E8A-4147-A177-3AD203B41FA5}">
                      <a16:colId xmlns="" xmlns:a16="http://schemas.microsoft.com/office/drawing/2014/main" val="1235071577"/>
                    </a:ext>
                  </a:extLst>
                </a:gridCol>
                <a:gridCol w="4762239">
                  <a:extLst>
                    <a:ext uri="{9D8B030D-6E8A-4147-A177-3AD203B41FA5}">
                      <a16:colId xmlns="" xmlns:a16="http://schemas.microsoft.com/office/drawing/2014/main" val="2382299046"/>
                    </a:ext>
                  </a:extLst>
                </a:gridCol>
              </a:tblGrid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</a:rPr>
                        <a:t>Project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>
                          <a:effectLst/>
                        </a:rPr>
                        <a:t>TU estimate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66491359"/>
                  </a:ext>
                </a:extLst>
              </a:tr>
              <a:tr h="28537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AI/ML for NG-RAN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months SI, followed by 12-month WI, ~2 TUs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6234758"/>
                  </a:ext>
                </a:extLst>
              </a:tr>
              <a:tr h="4396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SON/MDT Enhancements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~1.5 TUs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93853494"/>
                  </a:ext>
                </a:extLst>
              </a:tr>
              <a:tr h="45381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Additional topological improvements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6 months SI, followed by 12-month WI,</a:t>
                      </a:r>
                      <a:r>
                        <a:rPr lang="en-US" sz="15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  ~2TUs for SI, and ~1.5TUs for WI</a:t>
                      </a:r>
                      <a:endParaRPr lang="en-US" sz="15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44" marR="7744" marT="7744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84725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564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http://purl.org/dc/elements/1.1/"/>
    <ds:schemaRef ds:uri="http://purl.org/dc/dcmitype/"/>
    <ds:schemaRef ds:uri="http://schemas.microsoft.com/office/2006/metadata/properties"/>
    <ds:schemaRef ds:uri="679a257e-872f-4c98-9e8a-0a9c104f72cd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9946</TotalTime>
  <Words>1179</Words>
  <Application>Microsoft Office PowerPoint</Application>
  <PresentationFormat>宽屏</PresentationFormat>
  <Paragraphs>283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 </vt:lpstr>
      <vt:lpstr>Arial Unicode MS</vt:lpstr>
      <vt:lpstr>Montserrat</vt:lpstr>
      <vt:lpstr>MS PGothic</vt:lpstr>
      <vt:lpstr>MS PGothic</vt:lpstr>
      <vt:lpstr>Qualcomm Office Regular</vt:lpstr>
      <vt:lpstr>Qualcomm Regular</vt:lpstr>
      <vt:lpstr>宋体</vt:lpstr>
      <vt:lpstr>Arial</vt:lpstr>
      <vt:lpstr>Calibri</vt:lpstr>
      <vt:lpstr>Times New Roman</vt:lpstr>
      <vt:lpstr>1_Office Theme</vt:lpstr>
      <vt:lpstr>PowerPoint 演示文稿</vt:lpstr>
      <vt:lpstr>Rel-19 Content Definition Process (From SA#100)</vt:lpstr>
      <vt:lpstr>SA2 Rel-19 capacity summary </vt:lpstr>
      <vt:lpstr>SA2 R19 package discussion</vt:lpstr>
      <vt:lpstr>R19 overall package proposal</vt:lpstr>
      <vt:lpstr>PowerPoint 演示文稿</vt:lpstr>
      <vt:lpstr>RAN R19 Package: RAN1-led Projects</vt:lpstr>
      <vt:lpstr>RAN R19 Package: RAN2-led Projects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ZTEr11</cp:lastModifiedBy>
  <cp:revision>720</cp:revision>
  <dcterms:created xsi:type="dcterms:W3CDTF">2010-02-05T13:52:04Z</dcterms:created>
  <dcterms:modified xsi:type="dcterms:W3CDTF">2023-12-06T08:15:46Z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